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75" r:id="rId4"/>
    <p:sldId id="258" r:id="rId5"/>
    <p:sldId id="259" r:id="rId6"/>
    <p:sldId id="273" r:id="rId7"/>
    <p:sldId id="274" r:id="rId8"/>
    <p:sldId id="260" r:id="rId9"/>
    <p:sldId id="261" r:id="rId10"/>
    <p:sldId id="272" r:id="rId11"/>
    <p:sldId id="271" r:id="rId12"/>
    <p:sldId id="264" r:id="rId13"/>
    <p:sldId id="270" r:id="rId14"/>
    <p:sldId id="277" r:id="rId15"/>
    <p:sldId id="279" r:id="rId16"/>
    <p:sldId id="278" r:id="rId17"/>
    <p:sldId id="280" r:id="rId18"/>
    <p:sldId id="265" r:id="rId19"/>
    <p:sldId id="276" r:id="rId20"/>
    <p:sldId id="269" r:id="rId21"/>
    <p:sldId id="266" r:id="rId22"/>
    <p:sldId id="267" r:id="rId2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307"/>
  </p:normalViewPr>
  <p:slideViewPr>
    <p:cSldViewPr snapToGrid="0" snapToObjects="1">
      <p:cViewPr varScale="1">
        <p:scale>
          <a:sx n="112" d="100"/>
          <a:sy n="112" d="100"/>
        </p:scale>
        <p:origin x="440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ontserrat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ontserrat"/>
              </a:defRPr>
            </a:lvl1pPr>
          </a:lstStyle>
          <a:p>
            <a:fld id="{7307762F-A706-E543-A832-3C298AA3103F}" type="datetimeFigureOut">
              <a:rPr lang="en-US" smtClean="0"/>
              <a:pPr/>
              <a:t>3/1/20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ontserrat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ontserrat"/>
              </a:defRPr>
            </a:lvl1pPr>
          </a:lstStyle>
          <a:p>
            <a:fld id="{BC39F3E1-B436-EB4D-8332-DAA0486A7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40965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5796445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3/1/20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4108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3/1/20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1851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3/1/20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9360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3/1/20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9059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3/1/20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7781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3/1/20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0298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3/1/20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1903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3/1/20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7589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3/1/20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4192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3/1/20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0105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hyperlink" Target="http://creativecommons.org/licenses/by-nc-sa/4.0/" TargetMode="Externa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Box 7"/>
          <p:cNvSpPr txBox="1">
            <a:spLocks noChangeArrowheads="1"/>
          </p:cNvSpPr>
          <p:nvPr userDrawn="1"/>
        </p:nvSpPr>
        <p:spPr bwMode="auto">
          <a:xfrm>
            <a:off x="1168930" y="6408634"/>
            <a:ext cx="3429144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286000" algn="l" defTabSz="457200" rtl="0" eaLnBrk="1" latinLnBrk="0" hangingPunct="1"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743200" algn="l" defTabSz="457200" rtl="0" eaLnBrk="1" latinLnBrk="0" hangingPunct="1"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200400" algn="l" defTabSz="457200" rtl="0" eaLnBrk="1" latinLnBrk="0" hangingPunct="1"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657600" algn="l" defTabSz="457200" rtl="0" eaLnBrk="1" latinLnBrk="0" hangingPunct="1"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algn="l" eaLnBrk="1" hangingPunct="1">
              <a:defRPr/>
            </a:pPr>
            <a:r>
              <a:rPr lang="en-US" sz="700" dirty="0">
                <a:latin typeface="Montserrat"/>
              </a:rPr>
              <a:t>© Paul Fremantle 2015.  This work is licensed under a Creative Commons</a:t>
            </a:r>
          </a:p>
          <a:p>
            <a:pPr algn="l" eaLnBrk="1" hangingPunct="1">
              <a:defRPr/>
            </a:pPr>
            <a:r>
              <a:rPr lang="en-US" sz="700" dirty="0">
                <a:latin typeface="Montserrat"/>
              </a:rPr>
              <a:t> Attribution-</a:t>
            </a:r>
            <a:r>
              <a:rPr lang="en-US" sz="700" dirty="0" err="1">
                <a:latin typeface="Montserrat"/>
              </a:rPr>
              <a:t>NonCommercial</a:t>
            </a:r>
            <a:r>
              <a:rPr lang="en-US" sz="700" dirty="0">
                <a:latin typeface="Montserrat"/>
              </a:rPr>
              <a:t>-</a:t>
            </a:r>
            <a:r>
              <a:rPr lang="en-US" sz="700" dirty="0" err="1">
                <a:latin typeface="Montserrat"/>
              </a:rPr>
              <a:t>ShareAlike</a:t>
            </a:r>
            <a:r>
              <a:rPr lang="en-US" sz="700" dirty="0">
                <a:latin typeface="Montserrat"/>
              </a:rPr>
              <a:t> 4.0 International License</a:t>
            </a:r>
            <a:br>
              <a:rPr lang="en-US" sz="700" dirty="0">
                <a:latin typeface="Montserrat"/>
              </a:rPr>
            </a:br>
            <a:r>
              <a:rPr lang="en-US" sz="700" dirty="0">
                <a:latin typeface="Montserrat"/>
              </a:rPr>
              <a:t>See  </a:t>
            </a:r>
            <a:r>
              <a:rPr lang="en-US" sz="700" dirty="0">
                <a:latin typeface="Montserrat"/>
                <a:hlinkClick r:id="rId13"/>
              </a:rPr>
              <a:t>http://creativecommons.org/licenses/by-nc-sa/4.0/</a:t>
            </a:r>
            <a:r>
              <a:rPr lang="en-US" sz="700" dirty="0">
                <a:latin typeface="Montserrat"/>
              </a:rPr>
              <a:t> 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375635" y="6492098"/>
            <a:ext cx="792765" cy="279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435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Montserra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Montserra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Montserra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Montserra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Montserra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Montserra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Title 3"/>
          <p:cNvSpPr>
            <a:spLocks noGrp="1"/>
          </p:cNvSpPr>
          <p:nvPr>
            <p:ph type="ctrTitle"/>
          </p:nvPr>
        </p:nvSpPr>
        <p:spPr bwMode="auto">
          <a:xfrm>
            <a:off x="847672" y="1091444"/>
            <a:ext cx="7772400" cy="1470025"/>
          </a:xfr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4291" tIns="32146" rIns="64291" bIns="32146" numCol="1" anchor="t" anchorCtr="0" compatLnSpc="1">
            <a:prstTxWarp prst="textNoShape">
              <a:avLst/>
            </a:prstTxWarp>
            <a:normAutofit fontScale="90000"/>
          </a:bodyPr>
          <a:lstStyle/>
          <a:p>
            <a:pPr eaLnBrk="1" hangingPunct="1"/>
            <a:r>
              <a:rPr lang="en-US" dirty="0">
                <a:ea typeface="ヒラギノ角ゴ ProN W3" charset="0"/>
                <a:cs typeface="ヒラギノ角ゴ ProN W3" charset="0"/>
              </a:rPr>
              <a:t>Course Introduction</a:t>
            </a:r>
            <a:br>
              <a:rPr lang="en-US" dirty="0">
                <a:ea typeface="ヒラギノ角ゴ ProN W3" charset="0"/>
                <a:cs typeface="ヒラギノ角ゴ ProN W3" charset="0"/>
              </a:rPr>
            </a:br>
            <a:br>
              <a:rPr lang="en-US" dirty="0">
                <a:ea typeface="ヒラギノ角ゴ ProN W3" charset="0"/>
                <a:cs typeface="ヒラギノ角ゴ ProN W3" charset="0"/>
              </a:rPr>
            </a:br>
            <a:r>
              <a:rPr lang="en-US" dirty="0">
                <a:ea typeface="ヒラギノ角ゴ ProN W3" charset="0"/>
                <a:cs typeface="ヒラギノ角ゴ ProN W3" charset="0"/>
              </a:rPr>
              <a:t>Big Data Engineering in the Cloud</a:t>
            </a:r>
          </a:p>
        </p:txBody>
      </p:sp>
      <p:sp>
        <p:nvSpPr>
          <p:cNvPr id="6" name="Subtitle 4">
            <a:extLst>
              <a:ext uri="{FF2B5EF4-FFF2-40B4-BE49-F238E27FC236}">
                <a16:creationId xmlns:a16="http://schemas.microsoft.com/office/drawing/2014/main" id="{A7082031-4FE1-894D-8576-9BF225FCEACD}"/>
              </a:ext>
            </a:extLst>
          </p:cNvPr>
          <p:cNvSpPr txBox="1">
            <a:spLocks/>
          </p:cNvSpPr>
          <p:nvPr/>
        </p:nvSpPr>
        <p:spPr bwMode="auto">
          <a:xfrm>
            <a:off x="1371824" y="4162310"/>
            <a:ext cx="6400354" cy="175245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4291" tIns="32146" rIns="64291" bIns="32146" numCol="1" rtlCol="0" anchor="t" anchorCtr="0" compatLnSpc="1">
            <a:prstTxWarp prst="textNoShape">
              <a:avLst/>
            </a:prstTxWarp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>
                <a:solidFill>
                  <a:schemeClr val="bg1">
                    <a:lumMod val="65000"/>
                  </a:schemeClr>
                </a:solidFill>
                <a:ea typeface="ヒラギノ角ゴ ProN W3" charset="0"/>
                <a:cs typeface="ヒラギノ角ゴ ProN W3" charset="0"/>
              </a:rPr>
              <a:t>Julie Weeds</a:t>
            </a:r>
          </a:p>
          <a:p>
            <a:r>
              <a:rPr lang="en-US" sz="3200" dirty="0">
                <a:solidFill>
                  <a:schemeClr val="bg1">
                    <a:lumMod val="65000"/>
                  </a:schemeClr>
                </a:solidFill>
                <a:ea typeface="ヒラギノ角ゴ ProN W3" charset="0"/>
                <a:cs typeface="ヒラギノ角ゴ ProN W3" charset="0"/>
              </a:rPr>
              <a:t>March 2020</a:t>
            </a:r>
          </a:p>
        </p:txBody>
      </p:sp>
    </p:spTree>
    <p:extLst>
      <p:ext uri="{BB962C8B-B14F-4D97-AF65-F5344CB8AC3E}">
        <p14:creationId xmlns:p14="http://schemas.microsoft.com/office/powerpoint/2010/main" val="14117028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Improve your CV?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2185"/>
          <a:stretch/>
        </p:blipFill>
        <p:spPr>
          <a:xfrm>
            <a:off x="1955800" y="1301750"/>
            <a:ext cx="5232400" cy="530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1001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Beyond the scope of this course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Detailed Data Science techniques</a:t>
            </a:r>
          </a:p>
          <a:p>
            <a:r>
              <a:rPr lang="en-US" dirty="0"/>
              <a:t>Understanding </a:t>
            </a:r>
            <a:r>
              <a:rPr lang="en-US" b="1" dirty="0"/>
              <a:t>all</a:t>
            </a:r>
            <a:r>
              <a:rPr lang="en-US" dirty="0"/>
              <a:t> of </a:t>
            </a:r>
            <a:r>
              <a:rPr lang="en-US" dirty="0" err="1"/>
              <a:t>Hadoop</a:t>
            </a:r>
            <a:r>
              <a:rPr lang="en-US" dirty="0"/>
              <a:t>, Spark, HDFS, Machine Learning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35661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4291" tIns="32146" rIns="64291" bIns="32146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dirty="0">
                <a:ea typeface="ヒラギノ角ゴ ProN W3" charset="0"/>
                <a:cs typeface="ヒラギノ角ゴ ProN W3" charset="0"/>
              </a:rPr>
              <a:t>Rules of Engagement</a:t>
            </a:r>
          </a:p>
        </p:txBody>
      </p:sp>
      <p:sp>
        <p:nvSpPr>
          <p:cNvPr id="11266" name="Content Placeholder 2"/>
          <p:cNvSpPr>
            <a:spLocks noGrp="1"/>
          </p:cNvSpPr>
          <p:nvPr>
            <p:ph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4291" tIns="32146" rIns="64291" bIns="32146" numCol="1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/>
            <a:r>
              <a:rPr lang="en-US" b="1" i="1" dirty="0">
                <a:ea typeface="ヒラギノ角ゴ ProN W3" charset="0"/>
                <a:cs typeface="ヒラギノ角ゴ ProN W3" charset="0"/>
              </a:rPr>
              <a:t>Ask questions as we go along</a:t>
            </a:r>
          </a:p>
          <a:p>
            <a:pPr lvl="1" eaLnBrk="1" hangingPunct="1"/>
            <a:r>
              <a:rPr lang="en-US" dirty="0">
                <a:ea typeface="ヒラギノ角ゴ ProN W3" charset="0"/>
                <a:cs typeface="ヒラギノ角ゴ ProN W3" charset="0"/>
              </a:rPr>
              <a:t>We will “park” any that are better answered later</a:t>
            </a:r>
          </a:p>
          <a:p>
            <a:pPr lvl="1" eaLnBrk="1" hangingPunct="1"/>
            <a:r>
              <a:rPr lang="en-US" dirty="0">
                <a:ea typeface="ヒラギノ角ゴ ProN W3" charset="0"/>
                <a:cs typeface="ヒラギノ角ゴ ProN W3" charset="0"/>
              </a:rPr>
              <a:t>Don’t wait till the end to ask or raise concerns</a:t>
            </a:r>
          </a:p>
          <a:p>
            <a:pPr lvl="1" eaLnBrk="1" hangingPunct="1"/>
            <a:r>
              <a:rPr lang="en-US" dirty="0">
                <a:ea typeface="ヒラギノ角ゴ ProN W3" charset="0"/>
                <a:cs typeface="ヒラギノ角ゴ ProN W3" charset="0"/>
              </a:rPr>
              <a:t>If you don’t ask we can’t help you</a:t>
            </a:r>
          </a:p>
        </p:txBody>
      </p:sp>
    </p:spTree>
    <p:extLst>
      <p:ext uri="{BB962C8B-B14F-4D97-AF65-F5344CB8AC3E}">
        <p14:creationId xmlns:p14="http://schemas.microsoft.com/office/powerpoint/2010/main" val="6887195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3789" y="682725"/>
            <a:ext cx="4987230" cy="37154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There </a:t>
            </a:r>
            <a:r>
              <a:rPr lang="en-US" strike="dblStrike" dirty="0"/>
              <a:t>might</a:t>
            </a:r>
            <a:r>
              <a:rPr lang="en-US" dirty="0"/>
              <a:t> will be bugs!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Please help out:</a:t>
            </a:r>
          </a:p>
          <a:p>
            <a:pPr lvl="1"/>
            <a:r>
              <a:rPr lang="en-US" dirty="0"/>
              <a:t>Please create new issues on the </a:t>
            </a:r>
            <a:r>
              <a:rPr lang="en-US" dirty="0" err="1"/>
              <a:t>Github</a:t>
            </a:r>
            <a:r>
              <a:rPr lang="en-US" dirty="0"/>
              <a:t> repository</a:t>
            </a:r>
          </a:p>
          <a:p>
            <a:pPr lvl="1"/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julieweeds</a:t>
            </a:r>
            <a:r>
              <a:rPr lang="en-US" dirty="0"/>
              <a:t>/</a:t>
            </a:r>
            <a:r>
              <a:rPr lang="en-US" dirty="0" err="1"/>
              <a:t>BigData</a:t>
            </a:r>
            <a:r>
              <a:rPr lang="en-US" dirty="0"/>
              <a:t>/issues/</a:t>
            </a:r>
          </a:p>
        </p:txBody>
      </p:sp>
    </p:spTree>
    <p:extLst>
      <p:ext uri="{BB962C8B-B14F-4D97-AF65-F5344CB8AC3E}">
        <p14:creationId xmlns:p14="http://schemas.microsoft.com/office/powerpoint/2010/main" val="17627679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0B6CD2-82EA-974E-B909-1D6AF859F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Julie Weeds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46CEE4C-C8B4-1F4F-9534-9D80C79B3C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Academic qualifications</a:t>
            </a:r>
            <a:r>
              <a:rPr lang="en-US" dirty="0"/>
              <a:t>:</a:t>
            </a:r>
          </a:p>
          <a:p>
            <a:pPr lvl="1"/>
            <a:r>
              <a:rPr lang="en-US" sz="1800" dirty="0"/>
              <a:t>MA(Hons) in Computer Science, Cambridge 1998</a:t>
            </a:r>
          </a:p>
          <a:p>
            <a:pPr lvl="1"/>
            <a:r>
              <a:rPr lang="en-US" sz="1800" dirty="0"/>
              <a:t>MPhil in Computer Speech and Language Processing, Cambridge 2000</a:t>
            </a:r>
          </a:p>
          <a:p>
            <a:pPr lvl="1"/>
            <a:r>
              <a:rPr lang="en-US" sz="1800" dirty="0"/>
              <a:t>DPhil in Computer Science (Natural Language Processing), Sussex 2003</a:t>
            </a:r>
          </a:p>
          <a:p>
            <a:pPr lvl="1"/>
            <a:r>
              <a:rPr lang="en-US" sz="1800" dirty="0"/>
              <a:t>PGCE in Mathematics teaching, Brighton 2006</a:t>
            </a:r>
          </a:p>
          <a:p>
            <a:r>
              <a:rPr lang="en-US" sz="2200" dirty="0"/>
              <a:t>Experience</a:t>
            </a:r>
          </a:p>
          <a:p>
            <a:pPr lvl="1"/>
            <a:r>
              <a:rPr lang="en-US" sz="1800" dirty="0"/>
              <a:t>NLP researcher (2000-2005, 2012-)</a:t>
            </a:r>
          </a:p>
          <a:p>
            <a:pPr lvl="1"/>
            <a:r>
              <a:rPr lang="en-US" sz="1800" dirty="0"/>
              <a:t>Experienced python programmer</a:t>
            </a:r>
          </a:p>
          <a:p>
            <a:pPr lvl="1"/>
            <a:r>
              <a:rPr lang="en-US" sz="1800" dirty="0"/>
              <a:t>Data Science Lecturer, Sussex 2016 -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AFB2F88-2AFF-2841-BEC1-2C699DC4FC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4663" y="274638"/>
            <a:ext cx="1522137" cy="1967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5458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808855-3450-7C40-893D-C81AC7E017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Julie Weeds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A746BA9-09F2-B24E-AD39-6E70FE9963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35375" y="1600200"/>
            <a:ext cx="3911326" cy="4525963"/>
          </a:xfrm>
        </p:spPr>
      </p:pic>
    </p:spTree>
    <p:extLst>
      <p:ext uri="{BB962C8B-B14F-4D97-AF65-F5344CB8AC3E}">
        <p14:creationId xmlns:p14="http://schemas.microsoft.com/office/powerpoint/2010/main" val="6822872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FC4C91-1F95-D44D-8F77-484E4CE425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Nestor Prieto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FAC3DFB-5BB9-044C-B5BA-20FDCB6730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rcRect l="12427" t="30736" r="12427" b="11937"/>
          <a:stretch/>
        </p:blipFill>
        <p:spPr>
          <a:xfrm>
            <a:off x="2360295" y="1417638"/>
            <a:ext cx="4423410" cy="4502754"/>
          </a:xfrm>
        </p:spPr>
      </p:pic>
    </p:spTree>
    <p:extLst>
      <p:ext uri="{BB962C8B-B14F-4D97-AF65-F5344CB8AC3E}">
        <p14:creationId xmlns:p14="http://schemas.microsoft.com/office/powerpoint/2010/main" val="9740529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FC4C91-1F95-D44D-8F77-484E4CE425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Simon </a:t>
            </a:r>
            <a:r>
              <a:rPr lang="en-US" dirty="0" err="1"/>
              <a:t>Wibberley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8930D4B-799B-474C-94D2-F035FBB235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37461" y="1540932"/>
            <a:ext cx="4469077" cy="4469077"/>
          </a:xfrm>
        </p:spPr>
      </p:pic>
    </p:spTree>
    <p:extLst>
      <p:ext uri="{BB962C8B-B14F-4D97-AF65-F5344CB8AC3E}">
        <p14:creationId xmlns:p14="http://schemas.microsoft.com/office/powerpoint/2010/main" val="7200136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4291" tIns="32146" rIns="64291" bIns="32146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dirty="0">
                <a:ea typeface="ヒラギノ角ゴ ProN W3" charset="0"/>
                <a:cs typeface="ヒラギノ角ゴ ProN W3" charset="0"/>
              </a:rPr>
              <a:t>Paul Fremantle</a:t>
            </a:r>
          </a:p>
        </p:txBody>
      </p:sp>
      <p:sp>
        <p:nvSpPr>
          <p:cNvPr id="12290" name="Content Placeholder 2"/>
          <p:cNvSpPr>
            <a:spLocks noGrp="1"/>
          </p:cNvSpPr>
          <p:nvPr>
            <p:ph idx="1"/>
          </p:nvPr>
        </p:nvSpPr>
        <p:spPr bwMode="auto">
          <a:xfrm>
            <a:off x="457647" y="1600647"/>
            <a:ext cx="4114354" cy="4525119"/>
          </a:xfr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4291" tIns="32146" rIns="64291" bIns="32146" numCol="1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/>
            <a:r>
              <a:rPr lang="en-US" sz="2000" dirty="0">
                <a:ea typeface="ヒラギノ角ゴ ProN W3" charset="0"/>
                <a:cs typeface="ヒラギノ角ゴ ProN W3" charset="0"/>
              </a:rPr>
              <a:t>CTO and Co-Founder of WSO2</a:t>
            </a:r>
          </a:p>
          <a:p>
            <a:pPr eaLnBrk="1" hangingPunct="1"/>
            <a:r>
              <a:rPr lang="en-US" sz="2000" dirty="0">
                <a:ea typeface="ヒラギノ角ゴ ProN W3" charset="0"/>
                <a:cs typeface="ヒラギノ角ゴ ProN W3" charset="0"/>
              </a:rPr>
              <a:t>Previously Senior Technical Staff Member, IBM </a:t>
            </a:r>
            <a:r>
              <a:rPr lang="en-US" sz="2000" dirty="0" err="1">
                <a:ea typeface="ヒラギノ角ゴ ProN W3" charset="0"/>
                <a:cs typeface="ヒラギノ角ゴ ProN W3" charset="0"/>
              </a:rPr>
              <a:t>WebSphere</a:t>
            </a:r>
            <a:r>
              <a:rPr lang="en-US" sz="2000" dirty="0">
                <a:ea typeface="ヒラギノ角ゴ ProN W3" charset="0"/>
                <a:cs typeface="ヒラギノ角ゴ ProN W3" charset="0"/>
              </a:rPr>
              <a:t> architecture</a:t>
            </a:r>
          </a:p>
          <a:p>
            <a:pPr eaLnBrk="1" hangingPunct="1"/>
            <a:r>
              <a:rPr lang="en-US" sz="2000" dirty="0">
                <a:ea typeface="ヒラギノ角ゴ ProN W3" charset="0"/>
                <a:cs typeface="ヒラギノ角ゴ ProN W3" charset="0"/>
              </a:rPr>
              <a:t>Visiting Lecturer, Oxford University</a:t>
            </a:r>
          </a:p>
          <a:p>
            <a:pPr eaLnBrk="1" hangingPunct="1"/>
            <a:r>
              <a:rPr lang="en-US" sz="2000" dirty="0">
                <a:ea typeface="ヒラギノ角ゴ ProN W3" charset="0"/>
                <a:cs typeface="ヒラギノ角ゴ ProN W3" charset="0"/>
              </a:rPr>
              <a:t>VP, Apache Synapse and Member of Apache</a:t>
            </a:r>
          </a:p>
          <a:p>
            <a:pPr eaLnBrk="1" hangingPunct="1"/>
            <a:r>
              <a:rPr lang="en-US" sz="2000" dirty="0">
                <a:ea typeface="ヒラギノ角ゴ ProN W3" charset="0"/>
                <a:cs typeface="ヒラギノ角ゴ ProN W3" charset="0"/>
              </a:rPr>
              <a:t>PhD in Computing (2017)</a:t>
            </a:r>
          </a:p>
          <a:p>
            <a:pPr lvl="1"/>
            <a:r>
              <a:rPr lang="en-US" sz="1600" dirty="0" err="1">
                <a:ea typeface="ヒラギノ角ゴ ProN W3" charset="0"/>
                <a:cs typeface="ヒラギノ角ゴ ProN W3" charset="0"/>
              </a:rPr>
              <a:t>IoT</a:t>
            </a:r>
            <a:r>
              <a:rPr lang="en-US" sz="1600" dirty="0">
                <a:ea typeface="ヒラギノ角ゴ ProN W3" charset="0"/>
                <a:cs typeface="ヒラギノ角ゴ ProN W3" charset="0"/>
              </a:rPr>
              <a:t> security and privacy</a:t>
            </a:r>
          </a:p>
        </p:txBody>
      </p:sp>
      <p:pic>
        <p:nvPicPr>
          <p:cNvPr id="12291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2230" y="1707803"/>
            <a:ext cx="4047381" cy="3037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715262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David Johnson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5635" y="1600200"/>
            <a:ext cx="3820488" cy="4525963"/>
          </a:xfrm>
        </p:spPr>
        <p:txBody>
          <a:bodyPr>
            <a:normAutofit/>
          </a:bodyPr>
          <a:lstStyle/>
          <a:p>
            <a:r>
              <a:rPr lang="en-US" sz="2000" dirty="0"/>
              <a:t>Senior Researcher, e-Science, Oxford University</a:t>
            </a:r>
          </a:p>
          <a:p>
            <a:r>
              <a:rPr lang="en-US" sz="2000" dirty="0"/>
              <a:t>Founding Member, Data Science Institute, Imperial</a:t>
            </a:r>
          </a:p>
          <a:p>
            <a:r>
              <a:rPr lang="en-US" sz="2000" dirty="0"/>
              <a:t>PhD, Reading University, 2010 </a:t>
            </a:r>
          </a:p>
          <a:p>
            <a:r>
              <a:rPr lang="en-US" sz="2000" dirty="0"/>
              <a:t>Awarded University of Oxford Teaching Award, 2016</a:t>
            </a:r>
          </a:p>
          <a:p>
            <a:endParaRPr lang="en-US" sz="20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4299" y="1293117"/>
            <a:ext cx="2411994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9390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4291" tIns="32146" rIns="64291" bIns="32146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dirty="0">
                <a:ea typeface="ヒラギノ角ゴ ProN W3" charset="0"/>
                <a:cs typeface="ヒラギノ角ゴ ProN W3" charset="0"/>
              </a:rPr>
              <a:t>Introduction</a:t>
            </a:r>
          </a:p>
        </p:txBody>
      </p:sp>
      <p:sp>
        <p:nvSpPr>
          <p:cNvPr id="4098" name="Content Placeholder 2"/>
          <p:cNvSpPr>
            <a:spLocks noGrp="1"/>
          </p:cNvSpPr>
          <p:nvPr>
            <p:ph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4291" tIns="32146" rIns="64291" bIns="32146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dirty="0">
                <a:ea typeface="ヒラギノ角ゴ ProN W3" charset="0"/>
                <a:cs typeface="ヒラギノ角ゴ ProN W3" charset="0"/>
              </a:rPr>
              <a:t>Aims</a:t>
            </a:r>
          </a:p>
          <a:p>
            <a:pPr eaLnBrk="1" hangingPunct="1"/>
            <a:r>
              <a:rPr lang="en-US" dirty="0">
                <a:ea typeface="ヒラギノ角ゴ ProN W3" charset="0"/>
                <a:cs typeface="ヒラギノ角ゴ ProN W3" charset="0"/>
              </a:rPr>
              <a:t>Pre-requisites</a:t>
            </a:r>
          </a:p>
          <a:p>
            <a:pPr eaLnBrk="1" hangingPunct="1"/>
            <a:r>
              <a:rPr lang="en-US" dirty="0">
                <a:ea typeface="ヒラギノ角ゴ ProN W3" charset="0"/>
                <a:cs typeface="ヒラギノ角ゴ ProN W3" charset="0"/>
              </a:rPr>
              <a:t>Contents</a:t>
            </a:r>
          </a:p>
          <a:p>
            <a:pPr eaLnBrk="1" hangingPunct="1"/>
            <a:r>
              <a:rPr lang="en-US" dirty="0">
                <a:ea typeface="ヒラギノ角ゴ ProN W3" charset="0"/>
                <a:cs typeface="ヒラギノ角ゴ ProN W3" charset="0"/>
              </a:rPr>
              <a:t>Objectives</a:t>
            </a:r>
          </a:p>
          <a:p>
            <a:pPr eaLnBrk="1" hangingPunct="1"/>
            <a:r>
              <a:rPr lang="en-US" dirty="0">
                <a:ea typeface="ヒラギノ角ゴ ProN W3" charset="0"/>
                <a:cs typeface="ヒラギノ角ゴ ProN W3" charset="0"/>
              </a:rPr>
              <a:t>Resources</a:t>
            </a:r>
          </a:p>
          <a:p>
            <a:pPr eaLnBrk="1" hangingPunct="1"/>
            <a:r>
              <a:rPr lang="en-US" dirty="0">
                <a:ea typeface="ヒラギノ角ゴ ProN W3" charset="0"/>
                <a:cs typeface="ヒラギノ角ゴ ProN W3" charset="0"/>
              </a:rPr>
              <a:t>Rules of Engagement</a:t>
            </a:r>
          </a:p>
          <a:p>
            <a:pPr eaLnBrk="1" hangingPunct="1"/>
            <a:r>
              <a:rPr lang="en-US" dirty="0">
                <a:ea typeface="ヒラギノ角ゴ ProN W3" charset="0"/>
                <a:cs typeface="ヒラギノ角ゴ ProN W3" charset="0"/>
              </a:rPr>
              <a:t>Introductions</a:t>
            </a:r>
          </a:p>
        </p:txBody>
      </p:sp>
    </p:spTree>
    <p:extLst>
      <p:ext uri="{BB962C8B-B14F-4D97-AF65-F5344CB8AC3E}">
        <p14:creationId xmlns:p14="http://schemas.microsoft.com/office/powerpoint/2010/main" val="29853508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You?</a:t>
            </a:r>
          </a:p>
        </p:txBody>
      </p:sp>
    </p:spTree>
    <p:extLst>
      <p:ext uri="{BB962C8B-B14F-4D97-AF65-F5344CB8AC3E}">
        <p14:creationId xmlns:p14="http://schemas.microsoft.com/office/powerpoint/2010/main" val="41696415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4291" tIns="32146" rIns="64291" bIns="32146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dirty="0">
                <a:ea typeface="ヒラギノ角ゴ ProN W3" charset="0"/>
                <a:cs typeface="ヒラギノ角ゴ ProN W3" charset="0"/>
              </a:rPr>
              <a:t>Approximate Schedule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Monday</a:t>
            </a:r>
          </a:p>
          <a:p>
            <a:pPr lvl="1"/>
            <a:r>
              <a:rPr lang="en-US" sz="1800" dirty="0"/>
              <a:t>Introductions</a:t>
            </a:r>
          </a:p>
          <a:p>
            <a:pPr lvl="1"/>
            <a:r>
              <a:rPr lang="en-US" sz="1800" dirty="0"/>
              <a:t>Overview and Motivation</a:t>
            </a:r>
          </a:p>
          <a:p>
            <a:pPr lvl="1"/>
            <a:r>
              <a:rPr lang="en-US" sz="1800" dirty="0"/>
              <a:t>Data Analysis with Python and Pandas</a:t>
            </a:r>
          </a:p>
          <a:p>
            <a:pPr lvl="1"/>
            <a:r>
              <a:rPr lang="en-US" sz="1800" dirty="0"/>
              <a:t>Map Reduce</a:t>
            </a:r>
          </a:p>
          <a:p>
            <a:pPr lvl="1"/>
            <a:r>
              <a:rPr lang="en-US" sz="1800" dirty="0"/>
              <a:t>Apache Spark</a:t>
            </a:r>
          </a:p>
          <a:p>
            <a:r>
              <a:rPr lang="en-US" sz="2000" dirty="0"/>
              <a:t>Tuesday</a:t>
            </a:r>
          </a:p>
          <a:p>
            <a:pPr lvl="1"/>
            <a:r>
              <a:rPr lang="en-US" sz="1800" dirty="0"/>
              <a:t>SQL</a:t>
            </a:r>
          </a:p>
          <a:p>
            <a:pPr lvl="1"/>
            <a:r>
              <a:rPr lang="en-US" sz="1800" dirty="0"/>
              <a:t>Theoretical background on scaling systems</a:t>
            </a:r>
          </a:p>
          <a:p>
            <a:pPr lvl="1"/>
            <a:r>
              <a:rPr lang="en-US" sz="1800" dirty="0"/>
              <a:t>Scaling Spark on AWS</a:t>
            </a:r>
          </a:p>
          <a:p>
            <a:pPr lvl="1"/>
            <a:r>
              <a:rPr lang="en-US" sz="1800" dirty="0" err="1"/>
              <a:t>Visualisation</a:t>
            </a:r>
            <a:endParaRPr lang="en-US" sz="18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Wednesday</a:t>
            </a:r>
          </a:p>
          <a:p>
            <a:pPr lvl="1"/>
            <a:r>
              <a:rPr lang="en-US" sz="1800" dirty="0"/>
              <a:t>Introduction to Machine Learning</a:t>
            </a:r>
          </a:p>
          <a:p>
            <a:pPr lvl="1"/>
            <a:r>
              <a:rPr lang="en-US" sz="1800" dirty="0" err="1"/>
              <a:t>Realtime</a:t>
            </a:r>
            <a:r>
              <a:rPr lang="en-US" sz="1800" dirty="0"/>
              <a:t> systems</a:t>
            </a:r>
          </a:p>
          <a:p>
            <a:pPr lvl="1"/>
            <a:r>
              <a:rPr lang="en-US" sz="1800" dirty="0"/>
              <a:t>Architecting big data systems</a:t>
            </a:r>
          </a:p>
          <a:p>
            <a:pPr lvl="1"/>
            <a:r>
              <a:rPr lang="en-US" sz="1800" dirty="0"/>
              <a:t>Completion of labs</a:t>
            </a:r>
          </a:p>
        </p:txBody>
      </p:sp>
    </p:spTree>
    <p:extLst>
      <p:ext uri="{BB962C8B-B14F-4D97-AF65-F5344CB8AC3E}">
        <p14:creationId xmlns:p14="http://schemas.microsoft.com/office/powerpoint/2010/main" val="17457747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4291" tIns="32146" rIns="64291" bIns="32146" numCol="1" anchor="t" anchorCtr="0" compatLnSpc="1">
            <a:prstTxWarp prst="textNoShape">
              <a:avLst/>
            </a:prstTxWarp>
          </a:bodyPr>
          <a:lstStyle/>
          <a:p>
            <a:r>
              <a:rPr lang="en-US" dirty="0">
                <a:ea typeface="ヒラギノ角ゴ ProN W3" charset="0"/>
                <a:cs typeface="ヒラギノ角ゴ ProN W3" charset="0"/>
              </a:rPr>
              <a:t>Let’s get started</a:t>
            </a:r>
          </a:p>
        </p:txBody>
      </p:sp>
      <p:pic>
        <p:nvPicPr>
          <p:cNvPr id="14338" name="Picture 6" descr="MPj02894870000[1]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2837" y="1404194"/>
            <a:ext cx="3045023" cy="45563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809946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252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1674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4291" tIns="32146" rIns="64291" bIns="32146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dirty="0">
                <a:ea typeface="ヒラギノ角ゴ ProN W3" charset="0"/>
                <a:cs typeface="ヒラギノ角ゴ ProN W3" charset="0"/>
              </a:rPr>
              <a:t>Big Data learning objectives</a:t>
            </a:r>
          </a:p>
        </p:txBody>
      </p:sp>
      <p:sp>
        <p:nvSpPr>
          <p:cNvPr id="5122" name="Content Placeholder 2"/>
          <p:cNvSpPr>
            <a:spLocks noGrp="1"/>
          </p:cNvSpPr>
          <p:nvPr>
            <p:ph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4291" tIns="32146" rIns="64291" bIns="32146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dirty="0">
                <a:ea typeface="ヒラギノ角ゴ ProN W3" charset="0"/>
                <a:cs typeface="ヒラギノ角ゴ ProN W3" charset="0"/>
              </a:rPr>
              <a:t>Principles</a:t>
            </a:r>
          </a:p>
          <a:p>
            <a:pPr eaLnBrk="1" hangingPunct="1"/>
            <a:r>
              <a:rPr lang="en-US" dirty="0">
                <a:ea typeface="ヒラギノ角ゴ ProN W3" charset="0"/>
                <a:cs typeface="ヒラギノ角ゴ ProN W3" charset="0"/>
              </a:rPr>
              <a:t>Theoretical background and origins</a:t>
            </a:r>
          </a:p>
          <a:p>
            <a:pPr eaLnBrk="1" hangingPunct="1"/>
            <a:r>
              <a:rPr lang="en-US" dirty="0">
                <a:ea typeface="ヒラギノ角ゴ ProN W3" charset="0"/>
                <a:cs typeface="ヒラギノ角ゴ ProN W3" charset="0"/>
              </a:rPr>
              <a:t>Practical experience of modern big data processing systems technologies</a:t>
            </a:r>
          </a:p>
          <a:p>
            <a:pPr eaLnBrk="1" hangingPunct="1"/>
            <a:r>
              <a:rPr lang="en-US" dirty="0">
                <a:ea typeface="ヒラギノ角ゴ ProN W3" charset="0"/>
                <a:cs typeface="ヒラギノ角ゴ ProN W3" charset="0"/>
              </a:rPr>
              <a:t>Architecture and design</a:t>
            </a:r>
          </a:p>
          <a:p>
            <a:pPr eaLnBrk="1" hangingPunct="1"/>
            <a:r>
              <a:rPr lang="en-US" dirty="0">
                <a:ea typeface="ヒラギノ角ゴ ProN W3" charset="0"/>
                <a:cs typeface="ヒラギノ角ゴ ProN W3" charset="0"/>
              </a:rPr>
              <a:t>Wider context</a:t>
            </a:r>
          </a:p>
        </p:txBody>
      </p:sp>
    </p:spTree>
    <p:extLst>
      <p:ext uri="{BB962C8B-B14F-4D97-AF65-F5344CB8AC3E}">
        <p14:creationId xmlns:p14="http://schemas.microsoft.com/office/powerpoint/2010/main" val="42257616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4291" tIns="32146" rIns="64291" bIns="32146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dirty="0">
                <a:ea typeface="ヒラギノ角ゴ ProN W3" charset="0"/>
                <a:cs typeface="ヒラギノ角ゴ ProN W3" charset="0"/>
              </a:rPr>
              <a:t>Pre-requisites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eaLnBrk="1" hangingPunct="1">
              <a:buNone/>
              <a:defRPr/>
            </a:pPr>
            <a:r>
              <a:rPr lang="en-US" sz="2400" b="1" dirty="0"/>
              <a:t>Covered by the Pre-Study Guide</a:t>
            </a:r>
          </a:p>
          <a:p>
            <a:pPr eaLnBrk="1" hangingPunct="1">
              <a:defRPr/>
            </a:pPr>
            <a:endParaRPr lang="en-US" sz="2400" b="1" dirty="0"/>
          </a:p>
          <a:p>
            <a:pPr eaLnBrk="1" hangingPunct="1">
              <a:defRPr/>
            </a:pPr>
            <a:r>
              <a:rPr lang="en-US" sz="2400" b="1" dirty="0"/>
              <a:t>Command line </a:t>
            </a:r>
            <a:r>
              <a:rPr lang="en-US" sz="2400" dirty="0"/>
              <a:t>tooling and Unix commands</a:t>
            </a:r>
          </a:p>
          <a:p>
            <a:pPr eaLnBrk="1" hangingPunct="1">
              <a:defRPr/>
            </a:pPr>
            <a:r>
              <a:rPr lang="en-US" sz="2400" dirty="0"/>
              <a:t>Some </a:t>
            </a:r>
            <a:r>
              <a:rPr lang="en-US" sz="2400" b="1" dirty="0"/>
              <a:t>Python programming </a:t>
            </a:r>
            <a:r>
              <a:rPr lang="en-US" sz="2400" dirty="0"/>
              <a:t>and </a:t>
            </a:r>
            <a:r>
              <a:rPr lang="en-US" sz="2400" b="1" dirty="0"/>
              <a:t>text editors</a:t>
            </a:r>
            <a:endParaRPr lang="en-US" sz="2400" dirty="0"/>
          </a:p>
          <a:p>
            <a:pPr marL="178587" indent="0">
              <a:buNone/>
              <a:defRPr/>
            </a:pPr>
            <a:endParaRPr lang="en-US" sz="2400" dirty="0"/>
          </a:p>
          <a:p>
            <a:pPr marL="178587" indent="0">
              <a:buNone/>
              <a:defRPr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5765202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 mixture of lectures and practical labs</a:t>
            </a:r>
          </a:p>
          <a:p>
            <a:r>
              <a:rPr lang="en-US" dirty="0"/>
              <a:t>Lectures aim to provide the wider context and background</a:t>
            </a:r>
          </a:p>
          <a:p>
            <a:pPr lvl="1"/>
            <a:r>
              <a:rPr lang="en-US" dirty="0"/>
              <a:t>Independent of specific technologies</a:t>
            </a:r>
          </a:p>
          <a:p>
            <a:r>
              <a:rPr lang="en-US" dirty="0"/>
              <a:t>Labs are based on specific technologies </a:t>
            </a:r>
          </a:p>
          <a:p>
            <a:pPr lvl="1"/>
            <a:r>
              <a:rPr lang="en-US" dirty="0"/>
              <a:t>Designed to demonstrate the principles</a:t>
            </a:r>
          </a:p>
        </p:txBody>
      </p:sp>
    </p:spTree>
    <p:extLst>
      <p:ext uri="{BB962C8B-B14F-4D97-AF65-F5344CB8AC3E}">
        <p14:creationId xmlns:p14="http://schemas.microsoft.com/office/powerpoint/2010/main" val="35403293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model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Local Machine</a:t>
            </a:r>
          </a:p>
          <a:p>
            <a:pPr lvl="1"/>
            <a:r>
              <a:rPr lang="en-US" dirty="0"/>
              <a:t>Anaconda distribution of Python</a:t>
            </a:r>
          </a:p>
          <a:p>
            <a:pPr lvl="1"/>
            <a:r>
              <a:rPr lang="en-US" dirty="0"/>
              <a:t>Other big data software	</a:t>
            </a:r>
          </a:p>
          <a:p>
            <a:pPr lvl="2"/>
            <a:r>
              <a:rPr lang="en-US" dirty="0"/>
              <a:t>E.g. Apache Spark, Cassandra</a:t>
            </a:r>
          </a:p>
          <a:p>
            <a:r>
              <a:rPr lang="en-US" dirty="0"/>
              <a:t>Amazon Web Services</a:t>
            </a:r>
          </a:p>
          <a:p>
            <a:pPr lvl="1"/>
            <a:r>
              <a:rPr lang="en-US" dirty="0"/>
              <a:t>Virtual machines in the cloud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08804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4291" tIns="32146" rIns="64291" bIns="32146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dirty="0">
                <a:ea typeface="ヒラギノ角ゴ ProN W3" charset="0"/>
                <a:cs typeface="ヒラギノ角ゴ ProN W3" charset="0"/>
              </a:rPr>
              <a:t>Contents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7860338" cy="452596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Big Data motivation and overview</a:t>
            </a:r>
          </a:p>
          <a:p>
            <a:r>
              <a:rPr lang="en-US" dirty="0"/>
              <a:t>Using Python for Data Analysis</a:t>
            </a:r>
          </a:p>
          <a:p>
            <a:r>
              <a:rPr lang="en-US" dirty="0"/>
              <a:t>Map Reduce and Directed Acyclic Graphs</a:t>
            </a:r>
          </a:p>
          <a:p>
            <a:r>
              <a:rPr lang="en-US" dirty="0"/>
              <a:t>Apache Spark</a:t>
            </a:r>
          </a:p>
          <a:p>
            <a:r>
              <a:rPr lang="en-US" dirty="0"/>
              <a:t>Spark and SQL </a:t>
            </a:r>
          </a:p>
          <a:p>
            <a:r>
              <a:rPr lang="en-US" dirty="0"/>
              <a:t>Theory of scaling</a:t>
            </a:r>
          </a:p>
          <a:p>
            <a:r>
              <a:rPr lang="en-US" dirty="0"/>
              <a:t>Running Spark on Amazon</a:t>
            </a:r>
          </a:p>
          <a:p>
            <a:r>
              <a:rPr lang="en-US" dirty="0"/>
              <a:t>Introduction to </a:t>
            </a:r>
            <a:r>
              <a:rPr lang="en-US" dirty="0" err="1"/>
              <a:t>NoSQL</a:t>
            </a:r>
            <a:r>
              <a:rPr lang="en-US" dirty="0"/>
              <a:t> databases</a:t>
            </a:r>
          </a:p>
          <a:p>
            <a:r>
              <a:rPr lang="en-US" dirty="0"/>
              <a:t>Introduction to Machine Learning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86173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4291" tIns="32146" rIns="64291" bIns="32146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dirty="0" err="1">
                <a:ea typeface="ヒラギノ角ゴ ProN W3" charset="0"/>
                <a:cs typeface="ヒラギノ角ゴ ProN W3" charset="0"/>
              </a:rPr>
              <a:t>Practicals</a:t>
            </a:r>
            <a:endParaRPr lang="en-US" dirty="0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8194" name="Content Placeholder 2"/>
          <p:cNvSpPr>
            <a:spLocks noGrp="1"/>
          </p:cNvSpPr>
          <p:nvPr>
            <p:ph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4291" tIns="32146" rIns="64291" bIns="32146" numCol="1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/>
            <a:r>
              <a:rPr lang="en-US" dirty="0">
                <a:ea typeface="ヒラギノ角ゴ ProN W3" charset="0"/>
                <a:cs typeface="ヒラギノ角ゴ ProN W3" charset="0"/>
              </a:rPr>
              <a:t>Python Data Analysis</a:t>
            </a:r>
          </a:p>
          <a:p>
            <a:pPr eaLnBrk="1" hangingPunct="1"/>
            <a:r>
              <a:rPr lang="en-US" dirty="0">
                <a:ea typeface="ヒラギノ角ゴ ProN W3" charset="0"/>
                <a:cs typeface="ヒラギノ角ゴ ProN W3" charset="0"/>
              </a:rPr>
              <a:t>Spark, </a:t>
            </a:r>
            <a:r>
              <a:rPr lang="en-US" dirty="0" err="1">
                <a:ea typeface="ヒラギノ角ゴ ProN W3" charset="0"/>
                <a:cs typeface="ヒラギノ角ゴ ProN W3" charset="0"/>
              </a:rPr>
              <a:t>SparkSQL</a:t>
            </a:r>
            <a:endParaRPr lang="en-US" dirty="0">
              <a:ea typeface="ヒラギノ角ゴ ProN W3" charset="0"/>
              <a:cs typeface="ヒラギノ角ゴ ProN W3" charset="0"/>
            </a:endParaRPr>
          </a:p>
          <a:p>
            <a:pPr eaLnBrk="1" hangingPunct="1"/>
            <a:r>
              <a:rPr lang="en-US" dirty="0">
                <a:ea typeface="ヒラギノ角ゴ ProN W3" charset="0"/>
                <a:cs typeface="ヒラギノ角ゴ ProN W3" charset="0"/>
              </a:rPr>
              <a:t>Spark on Amazon</a:t>
            </a:r>
          </a:p>
          <a:p>
            <a:pPr eaLnBrk="1" hangingPunct="1"/>
            <a:r>
              <a:rPr lang="en-US" dirty="0">
                <a:ea typeface="ヒラギノ角ゴ ProN W3" charset="0"/>
                <a:cs typeface="ヒラギノ角ゴ ProN W3" charset="0"/>
              </a:rPr>
              <a:t>Cassandra and </a:t>
            </a:r>
            <a:r>
              <a:rPr lang="en-US" dirty="0" err="1">
                <a:ea typeface="ヒラギノ角ゴ ProN W3" charset="0"/>
                <a:cs typeface="ヒラギノ角ゴ ProN W3" charset="0"/>
              </a:rPr>
              <a:t>NoSQL</a:t>
            </a:r>
            <a:endParaRPr lang="en-US" dirty="0">
              <a:ea typeface="ヒラギノ角ゴ ProN W3" charset="0"/>
              <a:cs typeface="ヒラギノ角ゴ ProN W3" charset="0"/>
            </a:endParaRPr>
          </a:p>
          <a:p>
            <a:pPr eaLnBrk="1" hangingPunct="1"/>
            <a:r>
              <a:rPr lang="en-US" dirty="0">
                <a:ea typeface="ヒラギノ角ゴ ProN W3" charset="0"/>
                <a:cs typeface="ヒラギノ角ゴ ProN W3" charset="0"/>
              </a:rPr>
              <a:t>Machine Learning libraries</a:t>
            </a:r>
          </a:p>
          <a:p>
            <a:pPr eaLnBrk="1" hangingPunct="1"/>
            <a:r>
              <a:rPr lang="en-US" dirty="0" err="1">
                <a:ea typeface="ヒラギノ角ゴ ProN W3" charset="0"/>
                <a:cs typeface="ヒラギノ角ゴ ProN W3" charset="0"/>
              </a:rPr>
              <a:t>Visualisation</a:t>
            </a:r>
            <a:endParaRPr lang="en-US" dirty="0"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47400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3256</TotalTime>
  <Words>459</Words>
  <Application>Microsoft Macintosh PowerPoint</Application>
  <PresentationFormat>On-screen Show (4:3)</PresentationFormat>
  <Paragraphs>113</Paragraphs>
  <Slides>22</Slides>
  <Notes>0</Notes>
  <HiddenSlides>4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Calibri</vt:lpstr>
      <vt:lpstr>Montserrat</vt:lpstr>
      <vt:lpstr>Office Theme</vt:lpstr>
      <vt:lpstr>Course Introduction  Big Data Engineering in the Cloud</vt:lpstr>
      <vt:lpstr>Introduction</vt:lpstr>
      <vt:lpstr>PowerPoint Presentation</vt:lpstr>
      <vt:lpstr>Big Data learning objectives</vt:lpstr>
      <vt:lpstr>Pre-requisites</vt:lpstr>
      <vt:lpstr>Format</vt:lpstr>
      <vt:lpstr>Lab model </vt:lpstr>
      <vt:lpstr>Contents</vt:lpstr>
      <vt:lpstr>Practicals</vt:lpstr>
      <vt:lpstr>Improve your CV?</vt:lpstr>
      <vt:lpstr>Beyond the scope of this course</vt:lpstr>
      <vt:lpstr>Rules of Engagement</vt:lpstr>
      <vt:lpstr>There might will be bugs!</vt:lpstr>
      <vt:lpstr>Julie Weeds</vt:lpstr>
      <vt:lpstr>Julie Weeds</vt:lpstr>
      <vt:lpstr>Nestor Prieto</vt:lpstr>
      <vt:lpstr>Simon Wibberley</vt:lpstr>
      <vt:lpstr>Paul Fremantle</vt:lpstr>
      <vt:lpstr>David Johnson</vt:lpstr>
      <vt:lpstr>You?</vt:lpstr>
      <vt:lpstr>Approximate Schedule</vt:lpstr>
      <vt:lpstr>Let’s get started</vt:lpstr>
    </vt:vector>
  </TitlesOfParts>
  <Company>WSO2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Paul Fremantle</dc:creator>
  <cp:lastModifiedBy>Nestor Prieto Chavana</cp:lastModifiedBy>
  <cp:revision>329</cp:revision>
  <dcterms:created xsi:type="dcterms:W3CDTF">2012-03-07T10:41:54Z</dcterms:created>
  <dcterms:modified xsi:type="dcterms:W3CDTF">2020-03-01T17:29:08Z</dcterms:modified>
</cp:coreProperties>
</file>